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1"/>
  </p:notesMasterIdLst>
  <p:sldIdLst>
    <p:sldId id="568" r:id="rId2"/>
    <p:sldId id="617" r:id="rId3"/>
    <p:sldId id="656" r:id="rId4"/>
    <p:sldId id="658" r:id="rId5"/>
    <p:sldId id="636" r:id="rId6"/>
    <p:sldId id="660" r:id="rId7"/>
    <p:sldId id="606" r:id="rId8"/>
    <p:sldId id="661" r:id="rId9"/>
    <p:sldId id="662" r:id="rId10"/>
  </p:sldIdLst>
  <p:sldSz cx="9144000" cy="6858000" type="screen4x3"/>
  <p:notesSz cx="6805613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99FF99"/>
    <a:srgbClr val="FF7C80"/>
    <a:srgbClr val="99CCFF"/>
    <a:srgbClr val="FFFFCC"/>
    <a:srgbClr val="FFFF99"/>
    <a:srgbClr val="FF9966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14525" autoAdjust="0"/>
    <p:restoredTop sz="94505" autoAdjust="0"/>
  </p:normalViewPr>
  <p:slideViewPr>
    <p:cSldViewPr>
      <p:cViewPr>
        <p:scale>
          <a:sx n="75" d="100"/>
          <a:sy n="75" d="100"/>
        </p:scale>
        <p:origin x="-414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1374" y="-114"/>
      </p:cViewPr>
      <p:guideLst>
        <p:guide orient="horz" pos="3130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DAD3E6-93F4-4941-94CE-08B4E1810383}" type="doc">
      <dgm:prSet loTypeId="urn:microsoft.com/office/officeart/2005/8/layout/hList1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33CF75D9-1CA2-4677-A0C1-C60764991D86}">
      <dgm:prSet phldrT="[Текст]" custT="1"/>
      <dgm:spPr/>
      <dgm:t>
        <a:bodyPr/>
        <a:lstStyle/>
        <a:p>
          <a:pPr algn="l"/>
          <a:r>
            <a:rPr lang="ru-RU" sz="2000" b="1" dirty="0" smtClean="0">
              <a:latin typeface="+mn-lt"/>
            </a:rPr>
            <a:t>Государственная программа </a:t>
          </a:r>
          <a:r>
            <a:rPr lang="ru-RU" sz="2000" dirty="0" smtClean="0">
              <a:latin typeface="+mn-lt"/>
            </a:rPr>
            <a:t>«Энергосбережение и повышение энергетической эффективности в Республике Татарстан на </a:t>
          </a:r>
          <a:r>
            <a:rPr lang="ru-RU" sz="2000" dirty="0" smtClean="0">
              <a:latin typeface="+mn-lt"/>
            </a:rPr>
            <a:t>2014-2020 </a:t>
          </a:r>
          <a:r>
            <a:rPr lang="ru-RU" sz="2000" dirty="0" smtClean="0">
              <a:latin typeface="+mn-lt"/>
            </a:rPr>
            <a:t>годы </a:t>
          </a:r>
          <a:r>
            <a:rPr lang="ru-RU" sz="2000" dirty="0" smtClean="0">
              <a:latin typeface="+mn-lt"/>
            </a:rPr>
            <a:t>утверждена </a:t>
          </a:r>
          <a:r>
            <a:rPr lang="ru-RU" sz="2000" dirty="0" smtClean="0">
              <a:latin typeface="+mn-lt"/>
            </a:rPr>
            <a:t>постановлением Кабинета Министров Республики Татарстан от </a:t>
          </a:r>
          <a:r>
            <a:rPr lang="ru-RU" sz="2000" dirty="0" smtClean="0">
              <a:latin typeface="+mn-lt"/>
            </a:rPr>
            <a:t>04.12.2013 </a:t>
          </a:r>
          <a:r>
            <a:rPr lang="ru-RU" sz="2000" dirty="0" smtClean="0">
              <a:latin typeface="+mn-lt"/>
            </a:rPr>
            <a:t>№ </a:t>
          </a:r>
          <a:r>
            <a:rPr lang="ru-RU" sz="2000" dirty="0" smtClean="0">
              <a:latin typeface="+mn-lt"/>
            </a:rPr>
            <a:t>954</a:t>
          </a:r>
          <a:endParaRPr lang="ru-RU" sz="2000" dirty="0">
            <a:latin typeface="+mn-lt"/>
          </a:endParaRPr>
        </a:p>
      </dgm:t>
    </dgm:pt>
    <dgm:pt modelId="{DC4DC959-B9FE-430C-AEDB-7A74D4C398AA}" type="parTrans" cxnId="{4B67F3F2-EA22-4615-BF6B-BAFEDFC9C734}">
      <dgm:prSet/>
      <dgm:spPr/>
      <dgm:t>
        <a:bodyPr/>
        <a:lstStyle/>
        <a:p>
          <a:pPr algn="l"/>
          <a:endParaRPr lang="ru-RU" sz="1800">
            <a:latin typeface="+mn-lt"/>
          </a:endParaRPr>
        </a:p>
      </dgm:t>
    </dgm:pt>
    <dgm:pt modelId="{C340B993-11E0-4F6A-8871-411033D37A41}" type="sibTrans" cxnId="{4B67F3F2-EA22-4615-BF6B-BAFEDFC9C734}">
      <dgm:prSet/>
      <dgm:spPr/>
      <dgm:t>
        <a:bodyPr/>
        <a:lstStyle/>
        <a:p>
          <a:pPr algn="l"/>
          <a:endParaRPr lang="ru-RU" sz="1800">
            <a:latin typeface="+mn-lt"/>
          </a:endParaRPr>
        </a:p>
      </dgm:t>
    </dgm:pt>
    <dgm:pt modelId="{45F68297-7B67-466F-83C3-E0116F985C43}">
      <dgm:prSet phldrT="[Текст]" custT="1"/>
      <dgm:spPr/>
      <dgm:t>
        <a:bodyPr/>
        <a:lstStyle/>
        <a:p>
          <a:pPr algn="l">
            <a:spcBef>
              <a:spcPts val="500"/>
            </a:spcBef>
            <a:spcAft>
              <a:spcPts val="500"/>
            </a:spcAft>
          </a:pPr>
          <a:r>
            <a:rPr lang="ru-RU" sz="1800" b="1" dirty="0" smtClean="0">
              <a:latin typeface="Calibri" pitchFamily="34" charset="0"/>
              <a:cs typeface="Calibri" pitchFamily="34" charset="0"/>
            </a:rPr>
            <a:t>Основная цель Программы: </a:t>
          </a:r>
          <a:r>
            <a:rPr lang="ru-RU" sz="1800" dirty="0" smtClean="0">
              <a:latin typeface="Calibri" pitchFamily="34" charset="0"/>
              <a:cs typeface="Calibri" pitchFamily="34" charset="0"/>
            </a:rPr>
            <a:t>формирование эффективной системы управления энергосбережением и повышением энергетической эффективности в Республике Татарстан при неуклонном повышении качества жизни, конкурентоспособности выпускаемой продукции</a:t>
          </a:r>
          <a:endParaRPr lang="ru-RU" sz="1800" dirty="0">
            <a:latin typeface="+mn-lt"/>
          </a:endParaRPr>
        </a:p>
      </dgm:t>
    </dgm:pt>
    <dgm:pt modelId="{79BD9A0A-FDC3-4D9D-A141-135FF348D038}" type="parTrans" cxnId="{F982EA81-485F-43C8-8793-6241409A68E7}">
      <dgm:prSet/>
      <dgm:spPr/>
      <dgm:t>
        <a:bodyPr/>
        <a:lstStyle/>
        <a:p>
          <a:pPr algn="l"/>
          <a:endParaRPr lang="ru-RU" sz="1800">
            <a:latin typeface="+mn-lt"/>
          </a:endParaRPr>
        </a:p>
      </dgm:t>
    </dgm:pt>
    <dgm:pt modelId="{8640694C-91BF-4491-A697-B2AF9B2DAE47}" type="sibTrans" cxnId="{F982EA81-485F-43C8-8793-6241409A68E7}">
      <dgm:prSet/>
      <dgm:spPr/>
      <dgm:t>
        <a:bodyPr/>
        <a:lstStyle/>
        <a:p>
          <a:pPr algn="l"/>
          <a:endParaRPr lang="ru-RU" sz="1800">
            <a:latin typeface="+mn-lt"/>
          </a:endParaRPr>
        </a:p>
      </dgm:t>
    </dgm:pt>
    <dgm:pt modelId="{A07B19F0-44D2-4F15-B56C-C0ABABAC85E6}">
      <dgm:prSet phldrT="[Текст]" custT="1"/>
      <dgm:spPr/>
      <dgm:t>
        <a:bodyPr/>
        <a:lstStyle/>
        <a:p>
          <a:pPr algn="l">
            <a:spcBef>
              <a:spcPct val="0"/>
            </a:spcBef>
            <a:spcAft>
              <a:spcPct val="15000"/>
            </a:spcAft>
          </a:pPr>
          <a:endParaRPr lang="ru-RU" sz="1800" dirty="0">
            <a:latin typeface="+mn-lt"/>
          </a:endParaRPr>
        </a:p>
      </dgm:t>
    </dgm:pt>
    <dgm:pt modelId="{F9EB60A4-7277-4DC8-88BC-EA94B22E4FA4}" type="parTrans" cxnId="{314DE8C3-026E-4E88-BA47-3635E96F727C}">
      <dgm:prSet/>
      <dgm:spPr/>
      <dgm:t>
        <a:bodyPr/>
        <a:lstStyle/>
        <a:p>
          <a:endParaRPr lang="ru-RU"/>
        </a:p>
      </dgm:t>
    </dgm:pt>
    <dgm:pt modelId="{36589B3A-D647-4F08-A87B-EE3E8FC32963}" type="sibTrans" cxnId="{314DE8C3-026E-4E88-BA47-3635E96F727C}">
      <dgm:prSet/>
      <dgm:spPr/>
      <dgm:t>
        <a:bodyPr/>
        <a:lstStyle/>
        <a:p>
          <a:endParaRPr lang="ru-RU"/>
        </a:p>
      </dgm:t>
    </dgm:pt>
    <dgm:pt modelId="{8A12C6C5-4703-4D23-A63D-4FF290A65C51}">
      <dgm:prSet phldrT="[Текст]" custT="1"/>
      <dgm:spPr/>
      <dgm:t>
        <a:bodyPr/>
        <a:lstStyle/>
        <a:p>
          <a:pPr algn="l">
            <a:spcBef>
              <a:spcPts val="500"/>
            </a:spcBef>
            <a:spcAft>
              <a:spcPts val="500"/>
            </a:spcAft>
          </a:pPr>
          <a:r>
            <a:rPr lang="ru-RU" sz="1800" b="1" dirty="0" smtClean="0">
              <a:latin typeface="+mn-lt"/>
            </a:rPr>
            <a:t>Основной индикатор Программы</a:t>
          </a:r>
          <a:r>
            <a:rPr lang="ru-RU" sz="1800" dirty="0" smtClean="0">
              <a:latin typeface="+mn-lt"/>
            </a:rPr>
            <a:t>: снижение энергоемкости ВРП на 40% относительно уровня 2007 года к 2020 году, в том числе на 13,5% за счет энергосберегающих мероприятий</a:t>
          </a:r>
          <a:endParaRPr lang="ru-RU" sz="1800" dirty="0">
            <a:latin typeface="+mn-lt"/>
          </a:endParaRPr>
        </a:p>
      </dgm:t>
    </dgm:pt>
    <dgm:pt modelId="{C1DD8F35-0980-4F98-B89A-9B994CEBD1D1}" type="parTrans" cxnId="{E95D3DC0-E8D0-44B3-B7F2-EAE5D391D532}">
      <dgm:prSet/>
      <dgm:spPr/>
      <dgm:t>
        <a:bodyPr/>
        <a:lstStyle/>
        <a:p>
          <a:endParaRPr lang="ru-RU"/>
        </a:p>
      </dgm:t>
    </dgm:pt>
    <dgm:pt modelId="{C20570CB-AD3D-492B-A3C9-33A4C0BE7E3A}" type="sibTrans" cxnId="{E95D3DC0-E8D0-44B3-B7F2-EAE5D391D532}">
      <dgm:prSet/>
      <dgm:spPr/>
      <dgm:t>
        <a:bodyPr/>
        <a:lstStyle/>
        <a:p>
          <a:endParaRPr lang="ru-RU"/>
        </a:p>
      </dgm:t>
    </dgm:pt>
    <dgm:pt modelId="{78630560-9537-43C2-8E4F-3196CA9266AB}" type="pres">
      <dgm:prSet presAssocID="{B7DAD3E6-93F4-4941-94CE-08B4E18103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50D382-8562-4DA4-8491-333004DC426A}" type="pres">
      <dgm:prSet presAssocID="{33CF75D9-1CA2-4677-A0C1-C60764991D86}" presName="composite" presStyleCnt="0"/>
      <dgm:spPr/>
      <dgm:t>
        <a:bodyPr/>
        <a:lstStyle/>
        <a:p>
          <a:endParaRPr lang="ru-RU"/>
        </a:p>
      </dgm:t>
    </dgm:pt>
    <dgm:pt modelId="{4D5F4337-BDD7-4265-8EFF-E23BDE1361EC}" type="pres">
      <dgm:prSet presAssocID="{33CF75D9-1CA2-4677-A0C1-C60764991D86}" presName="parTx" presStyleLbl="alignNode1" presStyleIdx="0" presStyleCnt="1" custLinFactNeighborX="962" custLinFactNeighborY="-99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B9D61F-5C5D-407D-A223-C4A84231BE24}" type="pres">
      <dgm:prSet presAssocID="{33CF75D9-1CA2-4677-A0C1-C60764991D86}" presName="desTx" presStyleLbl="alignAccFollowNode1" presStyleIdx="0" presStyleCnt="1" custLinFactNeighborY="-51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5EA3B9-0088-41C2-8511-59D886615662}" type="presOf" srcId="{45F68297-7B67-466F-83C3-E0116F985C43}" destId="{F2B9D61F-5C5D-407D-A223-C4A84231BE24}" srcOrd="0" destOrd="0" presId="urn:microsoft.com/office/officeart/2005/8/layout/hList1"/>
    <dgm:cxn modelId="{F2841835-D64C-4D4C-9D8F-1F09067C4910}" type="presOf" srcId="{33CF75D9-1CA2-4677-A0C1-C60764991D86}" destId="{4D5F4337-BDD7-4265-8EFF-E23BDE1361EC}" srcOrd="0" destOrd="0" presId="urn:microsoft.com/office/officeart/2005/8/layout/hList1"/>
    <dgm:cxn modelId="{E95D3DC0-E8D0-44B3-B7F2-EAE5D391D532}" srcId="{33CF75D9-1CA2-4677-A0C1-C60764991D86}" destId="{8A12C6C5-4703-4D23-A63D-4FF290A65C51}" srcOrd="1" destOrd="0" parTransId="{C1DD8F35-0980-4F98-B89A-9B994CEBD1D1}" sibTransId="{C20570CB-AD3D-492B-A3C9-33A4C0BE7E3A}"/>
    <dgm:cxn modelId="{F982EA81-485F-43C8-8793-6241409A68E7}" srcId="{33CF75D9-1CA2-4677-A0C1-C60764991D86}" destId="{45F68297-7B67-466F-83C3-E0116F985C43}" srcOrd="0" destOrd="0" parTransId="{79BD9A0A-FDC3-4D9D-A141-135FF348D038}" sibTransId="{8640694C-91BF-4491-A697-B2AF9B2DAE47}"/>
    <dgm:cxn modelId="{314DE8C3-026E-4E88-BA47-3635E96F727C}" srcId="{33CF75D9-1CA2-4677-A0C1-C60764991D86}" destId="{A07B19F0-44D2-4F15-B56C-C0ABABAC85E6}" srcOrd="2" destOrd="0" parTransId="{F9EB60A4-7277-4DC8-88BC-EA94B22E4FA4}" sibTransId="{36589B3A-D647-4F08-A87B-EE3E8FC32963}"/>
    <dgm:cxn modelId="{4B67F3F2-EA22-4615-BF6B-BAFEDFC9C734}" srcId="{B7DAD3E6-93F4-4941-94CE-08B4E1810383}" destId="{33CF75D9-1CA2-4677-A0C1-C60764991D86}" srcOrd="0" destOrd="0" parTransId="{DC4DC959-B9FE-430C-AEDB-7A74D4C398AA}" sibTransId="{C340B993-11E0-4F6A-8871-411033D37A41}"/>
    <dgm:cxn modelId="{213421D7-1A2F-44BA-AB0C-F0902FC9A4AE}" type="presOf" srcId="{A07B19F0-44D2-4F15-B56C-C0ABABAC85E6}" destId="{F2B9D61F-5C5D-407D-A223-C4A84231BE24}" srcOrd="0" destOrd="2" presId="urn:microsoft.com/office/officeart/2005/8/layout/hList1"/>
    <dgm:cxn modelId="{68D660C1-C36B-42E6-BB92-E12E3244FF95}" type="presOf" srcId="{8A12C6C5-4703-4D23-A63D-4FF290A65C51}" destId="{F2B9D61F-5C5D-407D-A223-C4A84231BE24}" srcOrd="0" destOrd="1" presId="urn:microsoft.com/office/officeart/2005/8/layout/hList1"/>
    <dgm:cxn modelId="{4DBE72A6-81E3-407B-8690-58A0238EC04A}" type="presOf" srcId="{B7DAD3E6-93F4-4941-94CE-08B4E1810383}" destId="{78630560-9537-43C2-8E4F-3196CA9266AB}" srcOrd="0" destOrd="0" presId="urn:microsoft.com/office/officeart/2005/8/layout/hList1"/>
    <dgm:cxn modelId="{DFBCC8FE-5AA9-482C-A63E-5D8AF7363AD8}" type="presParOf" srcId="{78630560-9537-43C2-8E4F-3196CA9266AB}" destId="{9250D382-8562-4DA4-8491-333004DC426A}" srcOrd="0" destOrd="0" presId="urn:microsoft.com/office/officeart/2005/8/layout/hList1"/>
    <dgm:cxn modelId="{D39C22FD-35E0-4CEA-BD0E-9229D896127E}" type="presParOf" srcId="{9250D382-8562-4DA4-8491-333004DC426A}" destId="{4D5F4337-BDD7-4265-8EFF-E23BDE1361EC}" srcOrd="0" destOrd="0" presId="urn:microsoft.com/office/officeart/2005/8/layout/hList1"/>
    <dgm:cxn modelId="{F7139EC3-1308-43E3-9CD1-DE765C8107A4}" type="presParOf" srcId="{9250D382-8562-4DA4-8491-333004DC426A}" destId="{F2B9D61F-5C5D-407D-A223-C4A84231BE24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67" tIns="45737" rIns="91467" bIns="4573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67" tIns="45737" rIns="91467" bIns="4573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806A1C-0FB0-4F09-A99C-7AA5B0876677}" type="datetimeFigureOut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7" rIns="91467" bIns="4573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5125" cy="4470400"/>
          </a:xfrm>
          <a:prstGeom prst="rect">
            <a:avLst/>
          </a:prstGeom>
        </p:spPr>
        <p:txBody>
          <a:bodyPr vert="horz" lIns="91467" tIns="45737" rIns="91467" bIns="4573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67" tIns="45737" rIns="91467" bIns="4573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67" tIns="45737" rIns="91467" bIns="4573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59B5E7-F6D2-421A-9801-1BFE72D9A7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380212-C961-43FA-B164-C7D3D2B856A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5D3870-5827-4C6F-A58A-7369839A362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CF88-167C-428C-A7E4-C4A3F9B412D0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C99D-3467-402E-9C76-D85948BFB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216B8-0B5E-4F37-9333-42A90EC36050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C099D-C1B2-45F0-B8E8-075ADD9834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90647-663E-4B74-8174-A62402361B69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32ABA-ACD7-4783-9360-2C60B75CC1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B058-AD53-4562-B54F-A9AD9DAF3CFA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F3515-F996-413B-A4C3-DA3D7B2E4B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CDA92-373B-4622-92BB-3DDD6A695368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7A01D-9C12-44BC-B467-81E8485A2C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899-C7A4-421B-A8E7-A792D442510F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92F20-CA85-4300-B350-B6CDEA575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7D5F-7E2E-4F69-9BB4-94FFB4F9420A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D534E-8294-42D5-840A-06D3A5DAA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ED849-A811-4508-9FA7-76D889666B40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934D8-A463-42D4-AB84-14BC48BCB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114300" h="635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792088"/>
          </a:xfrm>
        </p:spPr>
        <p:txBody>
          <a:bodyPr>
            <a:normAutofit/>
          </a:bodyPr>
          <a:lstStyle>
            <a:lvl1pPr algn="r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02718-F812-446B-9DEC-9E129256B9E2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75475" y="6453188"/>
            <a:ext cx="2133600" cy="365125"/>
          </a:xfrm>
        </p:spPr>
        <p:txBody>
          <a:bodyPr/>
          <a:lstStyle>
            <a:lvl1pPr>
              <a:defRPr sz="1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DB54FF1-8649-44B1-9742-AC14BA6A5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BE860-FE78-4FA9-A40C-0B286E8E7623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F13E-AF46-4896-B099-D40DC2E69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43718-6FEF-4B6F-B8C1-ACF19291A53F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4EE72-0453-4FF6-A4DE-1A3AD141A4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9EE9-356E-424F-89CD-6DBF6A43B3B8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BBD41-0644-4E5A-8D6B-3871E040E3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70CB9-5C54-4EE5-ABCA-9CD7742781A8}" type="datetime1">
              <a:rPr lang="ru-RU"/>
              <a:pPr>
                <a:defRPr/>
              </a:pPr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7D5AA3-8ECB-423E-948E-DB2451AC40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9" r:id="rId1"/>
    <p:sldLayoutId id="2147485010" r:id="rId2"/>
    <p:sldLayoutId id="2147485011" r:id="rId3"/>
    <p:sldLayoutId id="2147485012" r:id="rId4"/>
    <p:sldLayoutId id="2147485013" r:id="rId5"/>
    <p:sldLayoutId id="2147485019" r:id="rId6"/>
    <p:sldLayoutId id="2147485014" r:id="rId7"/>
    <p:sldLayoutId id="2147485015" r:id="rId8"/>
    <p:sldLayoutId id="2147485016" r:id="rId9"/>
    <p:sldLayoutId id="2147485017" r:id="rId10"/>
    <p:sldLayoutId id="2147485018" r:id="rId11"/>
    <p:sldLayoutId id="2147485020" r:id="rId12"/>
  </p:sldLayoutIdLst>
  <p:transition spd="slow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2"/>
          <p:cNvSpPr>
            <a:spLocks noGrp="1"/>
          </p:cNvSpPr>
          <p:nvPr>
            <p:ph type="title"/>
          </p:nvPr>
        </p:nvSpPr>
        <p:spPr>
          <a:xfrm>
            <a:off x="1116013" y="0"/>
            <a:ext cx="6911975" cy="1052513"/>
          </a:xfrm>
        </p:spPr>
        <p:txBody>
          <a:bodyPr/>
          <a:lstStyle/>
          <a:p>
            <a:r>
              <a:rPr lang="ru-RU" sz="2700" b="1" smtClean="0">
                <a:cs typeface="Times New Roman" pitchFamily="18" charset="0"/>
              </a:rPr>
              <a:t>Министерство промышленности и торговли Республики Татарстан</a:t>
            </a:r>
          </a:p>
        </p:txBody>
      </p:sp>
      <p:sp>
        <p:nvSpPr>
          <p:cNvPr id="5" name="Text Box 5"/>
          <p:cNvSpPr txBox="1">
            <a:spLocks noGrp="1" noChangeArrowheads="1"/>
          </p:cNvSpPr>
          <p:nvPr>
            <p:ph idx="1"/>
          </p:nvPr>
        </p:nvSpPr>
        <p:spPr>
          <a:xfrm>
            <a:off x="285720" y="2071678"/>
            <a:ext cx="8642350" cy="2062103"/>
          </a:xfrm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buNone/>
              <a:defRPr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О реализации государственной политики в области энергосбережения и повышения энергетической эффективности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>
              <a:spcBef>
                <a:spcPts val="0"/>
              </a:spcBef>
              <a:buNone/>
              <a:defRPr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в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Республике Татарстан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214282" y="5357826"/>
            <a:ext cx="8715436" cy="112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r" fontAlgn="auto">
              <a:spcAft>
                <a:spcPts val="0"/>
              </a:spcAft>
              <a:defRPr/>
            </a:pPr>
            <a:r>
              <a:rPr lang="ru-RU" sz="2200" b="1" dirty="0">
                <a:latin typeface="+mn-lt"/>
                <a:cs typeface="Times New Roman" pitchFamily="18" charset="0"/>
              </a:rPr>
              <a:t>Докладчик: </a:t>
            </a:r>
            <a:r>
              <a:rPr lang="ru-RU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начальник управления энергетики </a:t>
            </a:r>
            <a:r>
              <a:rPr lang="ru-RU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Министерства </a:t>
            </a:r>
            <a:r>
              <a:rPr lang="ru-RU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промышленности и торговли </a:t>
            </a:r>
            <a:r>
              <a:rPr lang="ru-RU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РТ - </a:t>
            </a:r>
            <a:r>
              <a:rPr lang="ru-RU" sz="2000" dirty="0" smtClean="0">
                <a:solidFill>
                  <a:prstClr val="black"/>
                </a:solidFill>
                <a:latin typeface="Calibri"/>
                <a:cs typeface="Arial" charset="0"/>
              </a:rPr>
              <a:t>Садриева Гузял Габдулхаковна</a:t>
            </a:r>
          </a:p>
          <a:p>
            <a:pPr marL="365125" lvl="0" indent="-255588" algn="r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ru-RU" sz="2200" b="1" dirty="0">
              <a:latin typeface="+mn-lt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1125538"/>
            <a:ext cx="9144000" cy="0"/>
          </a:xfrm>
          <a:prstGeom prst="line">
            <a:avLst/>
          </a:prstGeom>
          <a:ln w="1143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285720" y="6381750"/>
            <a:ext cx="857256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5125" indent="-255588" algn="ctr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ru-RU" sz="1600" b="1" dirty="0" smtClean="0">
                <a:latin typeface="+mj-lt"/>
                <a:cs typeface="Times New Roman" pitchFamily="18" charset="0"/>
              </a:rPr>
              <a:t>2014 </a:t>
            </a:r>
            <a:r>
              <a:rPr lang="ru-RU" sz="1600" b="1" dirty="0">
                <a:latin typeface="+mj-lt"/>
                <a:cs typeface="Times New Roman" pitchFamily="18" charset="0"/>
              </a:rPr>
              <a:t>г.</a:t>
            </a:r>
          </a:p>
        </p:txBody>
      </p:sp>
      <p:pic>
        <p:nvPicPr>
          <p:cNvPr id="4103" name="Picture 3" descr="C:\Users\SabitovAE\Desktop\imagesCA4VAKM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4298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2" descr="C:\Users\SabitovAE\Desktop\imagesCAB8HKK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43875" y="0"/>
            <a:ext cx="10001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7256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Основы формирования государственной политики в области энергосбережения и энергоэффективности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4282" y="1844824"/>
            <a:ext cx="8715436" cy="7239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buFont typeface="Wingdings" pitchFamily="2" charset="2"/>
              <a:buChar char="Ø"/>
            </a:pPr>
            <a:r>
              <a:rPr lang="ru-RU" dirty="0" smtClean="0">
                <a:latin typeface="+mn-lt"/>
              </a:rPr>
              <a:t>ФЗ «Об энергосбережении…» </a:t>
            </a:r>
            <a:r>
              <a:rPr lang="ru-RU" sz="1400" i="1" dirty="0" smtClean="0">
                <a:latin typeface="+mn-lt"/>
              </a:rPr>
              <a:t>от 23.11.2009 № 261-ФЗ</a:t>
            </a:r>
            <a:endParaRPr lang="ru-RU" sz="1600" b="1" i="1" dirty="0" smtClean="0">
              <a:latin typeface="+mn-lt"/>
            </a:endParaRPr>
          </a:p>
          <a:p>
            <a:pPr>
              <a:lnSpc>
                <a:spcPct val="114000"/>
              </a:lnSpc>
              <a:buFont typeface="Wingdings" pitchFamily="2" charset="2"/>
              <a:buChar char="Ø"/>
            </a:pPr>
            <a:r>
              <a:rPr lang="ru-RU" dirty="0" smtClean="0">
                <a:latin typeface="+mn-lt"/>
              </a:rPr>
              <a:t>Госпрограмма РФ «Энергоэффективность и развитие энергетики» </a:t>
            </a:r>
            <a:r>
              <a:rPr lang="ru-RU" sz="1400" i="1" dirty="0" smtClean="0"/>
              <a:t>от </a:t>
            </a:r>
            <a:r>
              <a:rPr lang="ru-RU" sz="1400" i="1" dirty="0" smtClean="0">
                <a:latin typeface="+mn-lt"/>
              </a:rPr>
              <a:t>03.04.2013 № 512-р</a:t>
            </a:r>
            <a:endParaRPr lang="ru-RU" i="1" dirty="0">
              <a:latin typeface="+mn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85720" y="1412776"/>
            <a:ext cx="8429684" cy="400110"/>
          </a:xfrm>
          <a:prstGeom prst="rect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+mn-lt"/>
              </a:rPr>
              <a:t>Федеральный уровень</a:t>
            </a:r>
            <a:endParaRPr lang="ru-RU" sz="2000" b="1" dirty="0">
              <a:latin typeface="+mn-lt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5720" y="2786058"/>
            <a:ext cx="8429684" cy="400110"/>
          </a:xfrm>
          <a:prstGeom prst="rect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+mn-lt"/>
              </a:rPr>
              <a:t>Республиканский уровень</a:t>
            </a:r>
            <a:endParaRPr lang="ru-RU" sz="2000" b="1" dirty="0"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5720" y="5143512"/>
            <a:ext cx="8501122" cy="400110"/>
          </a:xfrm>
          <a:prstGeom prst="rect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+mn-lt"/>
              </a:rPr>
              <a:t>Муниципальный уровень </a:t>
            </a:r>
            <a:endParaRPr lang="ru-RU" sz="2000" b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286124"/>
            <a:ext cx="8643998" cy="16312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+mn-lt"/>
              </a:rPr>
              <a:t>ЗРТ «Об энергосбережении…» </a:t>
            </a:r>
            <a:r>
              <a:rPr lang="ru-RU" sz="1600" i="1" dirty="0" smtClean="0">
                <a:latin typeface="+mn-lt"/>
              </a:rPr>
              <a:t>от 14.07.2012 № 49-ЗРТ</a:t>
            </a:r>
          </a:p>
          <a:p>
            <a:endParaRPr lang="ru-RU" sz="600" dirty="0" smtClean="0">
              <a:latin typeface="+mn-lt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+mn-lt"/>
              </a:rPr>
              <a:t>ДЦП «Энергосбережение и повышение энергетической эффективности в РТ на 2010 - 2015 годы и на перспективу до 2020 года»  </a:t>
            </a:r>
            <a:r>
              <a:rPr lang="ru-RU" sz="1600" i="1" dirty="0" smtClean="0">
                <a:solidFill>
                  <a:srgbClr val="000000"/>
                </a:solidFill>
                <a:latin typeface="+mn-lt"/>
              </a:rPr>
              <a:t>о</a:t>
            </a:r>
            <a:r>
              <a:rPr lang="ru-RU" sz="1600" i="1" dirty="0" smtClean="0">
                <a:solidFill>
                  <a:srgbClr val="000000"/>
                </a:solidFill>
              </a:rPr>
              <a:t>т </a:t>
            </a:r>
            <a:r>
              <a:rPr lang="ru-RU" sz="1600" i="1" dirty="0" smtClean="0">
                <a:solidFill>
                  <a:srgbClr val="000000"/>
                </a:solidFill>
                <a:latin typeface="+mn-lt"/>
              </a:rPr>
              <a:t>29.07.2010 № 604</a:t>
            </a:r>
          </a:p>
          <a:p>
            <a:endParaRPr lang="ru-RU" sz="600" dirty="0" smtClean="0">
              <a:solidFill>
                <a:srgbClr val="000000"/>
              </a:solidFill>
              <a:latin typeface="+mn-lt"/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+mn-lt"/>
              </a:rPr>
              <a:t>Отраслевые программы энергосбережения </a:t>
            </a:r>
            <a:r>
              <a:rPr lang="ru-RU" sz="1600" i="1" dirty="0" smtClean="0">
                <a:solidFill>
                  <a:srgbClr val="000000"/>
                </a:solidFill>
                <a:latin typeface="+mn-lt"/>
              </a:rPr>
              <a:t>(транспорт, сельское хозяйство, строительство и ЖКХ,  лесное хозяйство, информатизация и связь и т.д.)</a:t>
            </a:r>
            <a:endParaRPr lang="ru-RU" sz="1600" i="1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4282" y="5715016"/>
            <a:ext cx="8572560" cy="7239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buFont typeface="Wingdings" pitchFamily="2" charset="2"/>
              <a:buChar char="Ø"/>
            </a:pPr>
            <a:r>
              <a:rPr lang="ru-RU" dirty="0" smtClean="0">
                <a:latin typeface="+mn-lt"/>
              </a:rPr>
              <a:t>Муниципальные программы в области энергосбережения </a:t>
            </a:r>
            <a:r>
              <a:rPr lang="ru-RU" i="1" dirty="0" smtClean="0">
                <a:latin typeface="+mn-lt"/>
              </a:rPr>
              <a:t>(</a:t>
            </a:r>
            <a:r>
              <a:rPr lang="ru-RU" sz="1600" i="1" dirty="0" smtClean="0">
                <a:latin typeface="+mn-lt"/>
              </a:rPr>
              <a:t>45 программ</a:t>
            </a:r>
            <a:r>
              <a:rPr lang="ru-RU" i="1" dirty="0" smtClean="0">
                <a:latin typeface="+mn-lt"/>
              </a:rPr>
              <a:t>)</a:t>
            </a:r>
          </a:p>
          <a:p>
            <a:pPr>
              <a:lnSpc>
                <a:spcPct val="114000"/>
              </a:lnSpc>
              <a:buFont typeface="Wingdings" pitchFamily="2" charset="2"/>
              <a:buChar char="Ø"/>
            </a:pPr>
            <a:r>
              <a:rPr lang="ru-RU" dirty="0" smtClean="0">
                <a:latin typeface="+mn-lt"/>
              </a:rPr>
              <a:t>Программы энергосбережения бюджетных  учреждений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/>
          <a:lstStyle/>
          <a:p>
            <a:pPr eaLnBrk="1" hangingPunct="1"/>
            <a:r>
              <a:rPr lang="ru-RU" sz="2400" dirty="0" smtClean="0">
                <a:cs typeface="Arial" charset="0"/>
              </a:rPr>
              <a:t>Государственная программа Республики Татарстан в области энергосбережения и повышения энергетической эффективности на 2014 – 2020 годы</a:t>
            </a:r>
            <a:endParaRPr lang="ru-RU" sz="2400" dirty="0" smtClean="0">
              <a:cs typeface="Arial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85720" y="1714488"/>
          <a:ext cx="8572560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/>
          <a:lstStyle/>
          <a:p>
            <a:r>
              <a:rPr lang="ru-RU" sz="2400" dirty="0" smtClean="0"/>
              <a:t>Основные задачи республиканской программы энергосбережения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37A01D-9C12-44BC-B467-81E8485A2CEC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85720" y="1785926"/>
            <a:ext cx="85011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Повышение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энергетической эффективности и конкурентоспособности за счет технической и технологической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модернизации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Создание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благоприятных условий для реализации проектов и мероприятий в области энергосбережения и повышения энергетической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эффективности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Внедрение научных разработок и инновационных технологий </a:t>
            </a:r>
            <a:r>
              <a:rPr lang="ru-RU" dirty="0" smtClean="0">
                <a:latin typeface="+mn-lt"/>
                <a:ea typeface="Times New Roman"/>
              </a:rPr>
              <a:t>в области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 энергосбережения и повышения энергетической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эффективности</a:t>
            </a: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endParaRPr lang="ru-RU" dirty="0" smtClean="0">
              <a:solidFill>
                <a:srgbClr val="000000"/>
              </a:solidFill>
              <a:latin typeface="+mn-lt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Развитие информационного обеспечения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мероприятий по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энергосбережению и </a:t>
            </a:r>
            <a:r>
              <a:rPr lang="ru-RU" dirty="0" smtClean="0">
                <a:solidFill>
                  <a:srgbClr val="000000"/>
                </a:solidFill>
                <a:latin typeface="+mn-lt"/>
                <a:ea typeface="Times New Roman"/>
              </a:rPr>
              <a:t>повышению энергетической эффективности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15436" cy="1143000"/>
          </a:xfrm>
        </p:spPr>
        <p:txBody>
          <a:bodyPr/>
          <a:lstStyle/>
          <a:p>
            <a:r>
              <a:rPr lang="ru-RU" sz="2400" dirty="0" smtClean="0"/>
              <a:t>Целевые показатели реализации республиканской программы в области энергосбережения и повышения энергоэффективности</a:t>
            </a:r>
            <a:endParaRPr lang="ru-RU" sz="24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428596" y="5500702"/>
            <a:ext cx="8429684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+mn-lt"/>
                <a:ea typeface="Tahoma" pitchFamily="34" charset="0"/>
                <a:cs typeface="Arial" pitchFamily="34" charset="0"/>
              </a:rPr>
              <a:t>Значения индикатора энергоемкости ВРП по первичным энергоносителям </a:t>
            </a:r>
            <a:endParaRPr lang="ru-RU" sz="1600" b="1" dirty="0" smtClean="0">
              <a:solidFill>
                <a:schemeClr val="bg2">
                  <a:lumMod val="10000"/>
                </a:schemeClr>
              </a:solidFill>
              <a:latin typeface="+mn-lt"/>
              <a:ea typeface="Tahoma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b="1" dirty="0" smtClean="0">
                <a:solidFill>
                  <a:schemeClr val="bg2">
                    <a:lumMod val="10000"/>
                  </a:schemeClr>
                </a:solidFill>
                <a:latin typeface="+mn-lt"/>
                <a:ea typeface="Tahoma" pitchFamily="34" charset="0"/>
                <a:cs typeface="Arial" pitchFamily="34" charset="0"/>
              </a:rPr>
              <a:t>(</a:t>
            </a:r>
            <a:r>
              <a:rPr lang="ru-RU" sz="1050" b="1" dirty="0">
                <a:solidFill>
                  <a:schemeClr val="bg2">
                    <a:lumMod val="10000"/>
                  </a:schemeClr>
                </a:solidFill>
                <a:latin typeface="+mn-lt"/>
                <a:ea typeface="Tahoma" pitchFamily="34" charset="0"/>
                <a:cs typeface="Arial" pitchFamily="34" charset="0"/>
              </a:rPr>
              <a:t>в ценах 2007 года, </a:t>
            </a:r>
            <a:r>
              <a:rPr lang="ru-RU" sz="1050" b="1" dirty="0" err="1">
                <a:solidFill>
                  <a:schemeClr val="bg2">
                    <a:lumMod val="10000"/>
                  </a:schemeClr>
                </a:solidFill>
                <a:latin typeface="+mn-lt"/>
                <a:ea typeface="Tahoma" pitchFamily="34" charset="0"/>
                <a:cs typeface="Arial" pitchFamily="34" charset="0"/>
              </a:rPr>
              <a:t>т.у.т</a:t>
            </a:r>
            <a:r>
              <a:rPr lang="ru-RU" sz="1050" b="1" dirty="0">
                <a:solidFill>
                  <a:schemeClr val="bg2">
                    <a:lumMod val="10000"/>
                  </a:schemeClr>
                </a:solidFill>
                <a:latin typeface="+mn-lt"/>
                <a:ea typeface="Tahoma" pitchFamily="34" charset="0"/>
                <a:cs typeface="Arial" pitchFamily="34" charset="0"/>
              </a:rPr>
              <a:t>./млн. руб.)</a:t>
            </a:r>
            <a:endParaRPr lang="ru-RU" sz="1050" b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8507442" cy="383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4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9144000" cy="1143008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Перечень </a:t>
            </a:r>
            <a:r>
              <a:rPr lang="ru-RU" sz="2400" dirty="0" smtClean="0"/>
              <a:t>программных мероприятий в области </a:t>
            </a:r>
            <a:r>
              <a:rPr lang="ru-RU" sz="2400" dirty="0" smtClean="0"/>
              <a:t>энергосбережения</a:t>
            </a:r>
            <a:r>
              <a:rPr lang="ru-RU" sz="2400" dirty="0" smtClean="0"/>
              <a:t>, </a:t>
            </a:r>
            <a:r>
              <a:rPr lang="ru-RU" sz="2400" dirty="0" smtClean="0"/>
              <a:t>реализованных за счет средств </a:t>
            </a:r>
            <a:r>
              <a:rPr lang="ru-RU" sz="2400" dirty="0" smtClean="0"/>
              <a:t>федеральной субсидии в 2011-2013гг.</a:t>
            </a:r>
            <a:endParaRPr lang="ru-RU" sz="2400" dirty="0" smtClean="0"/>
          </a:p>
        </p:txBody>
      </p:sp>
      <p:graphicFrame>
        <p:nvGraphicFramePr>
          <p:cNvPr id="3171" name="Group 99"/>
          <p:cNvGraphicFramePr>
            <a:graphicFrameLocks noGrp="1"/>
          </p:cNvGraphicFramePr>
          <p:nvPr>
            <p:ph type="tbl" idx="1"/>
          </p:nvPr>
        </p:nvGraphicFramePr>
        <p:xfrm>
          <a:off x="142844" y="1428736"/>
          <a:ext cx="8858312" cy="5242560"/>
        </p:xfrm>
        <a:graphic>
          <a:graphicData uri="http://schemas.openxmlformats.org/drawingml/2006/table">
            <a:tbl>
              <a:tblPr>
                <a:tableStyleId>{0660B408-B3CF-4A94-85FC-2B1E0A45F4A2}</a:tableStyleId>
              </a:tblPr>
              <a:tblGrid>
                <a:gridCol w="2357454"/>
                <a:gridCol w="3214679"/>
                <a:gridCol w="3286179"/>
              </a:tblGrid>
              <a:tr h="3467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2011 г.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 г.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2013г.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7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 Проведение </a:t>
                      </a:r>
                      <a:r>
                        <a:rPr kumimoji="0" lang="ru-RU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энергоаудита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(24,9)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Установка узлов  учета и регулирования (216,8)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Модернизация систем энергоснабжения, </a:t>
                      </a:r>
                      <a:endParaRPr kumimoji="0" lang="ru-RU" sz="16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теплозащиты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зданий (128,1)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Пропаганда энергосбережения (20,2)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Создание РИС «Энергоэффективность» (50,0)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6. Реализация инфраструктурных проектов (16,9)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1.Проведение </a:t>
                      </a:r>
                      <a:r>
                        <a:rPr kumimoji="0" lang="ru-RU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энергоаудита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(50,0)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Внедрение АИТП, установка узлов учета и регулирования (298,7)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Модернизация систем энергоснабжения, теплозащиты зданий (69,3)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Модернизация наружного (уличного) освещения (15,0)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Пропаганда энергосбережения (10,0)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6. Обучение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 энергосбережению 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(5,2)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Разработка схем теплоснабжения (30,0)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Создание </a:t>
                      </a:r>
                      <a:r>
                        <a:rPr kumimoji="0" lang="ru-RU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демоцентров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Эксплуатация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РИС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«Энергоэффективность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» (10,0)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1.Проведение </a:t>
                      </a:r>
                      <a:r>
                        <a:rPr kumimoji="0" lang="ru-RU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энергоаудита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(2,0)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Внедрение АИТП, установка узлов учета и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регулирования (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264,8)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Внедрение </a:t>
                      </a:r>
                      <a:r>
                        <a:rPr kumimoji="0" lang="ru-RU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когенерирующих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установок (4,6)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Модернизация наружного (уличного) освещения (77,85)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Модернизация систем теплозащиты зданий (23,0)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6. Проведение НИР в области энергосбережения (44,2)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Создание центра энергоэффективности (25,0)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Модернизация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РИС 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«Энергоэффективность» (0,5)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Пропаганда энергосбережения (0,5)</a:t>
                      </a:r>
                    </a:p>
                  </a:txBody>
                  <a:tcPr horzOverflow="overflow">
                    <a:solidFill>
                      <a:schemeClr val="bg1"/>
                    </a:solidFill>
                  </a:tcPr>
                </a:tc>
              </a:tr>
              <a:tr h="3756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457 млн.руб.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498,2 млн.руб.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442,6 млн.руб.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524625"/>
            <a:ext cx="2133600" cy="33337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/>
          <a:lstStyle/>
          <a:p>
            <a:r>
              <a:rPr lang="ru-RU" sz="2400" dirty="0" smtClean="0"/>
              <a:t>Подход </a:t>
            </a:r>
            <a:r>
              <a:rPr lang="ru-RU" sz="2400" dirty="0" smtClean="0"/>
              <a:t>к формированию заявок по программе энергосбережения на </a:t>
            </a:r>
            <a:r>
              <a:rPr lang="ru-RU" sz="2400" dirty="0" smtClean="0"/>
              <a:t>2014 - 2015 гг.</a:t>
            </a:r>
            <a:endParaRPr lang="ru-RU" sz="2400" dirty="0" smtClean="0"/>
          </a:p>
        </p:txBody>
      </p:sp>
      <p:sp>
        <p:nvSpPr>
          <p:cNvPr id="21507" name="Прямоугольник 7"/>
          <p:cNvSpPr>
            <a:spLocks noChangeArrowheads="1"/>
          </p:cNvSpPr>
          <p:nvPr/>
        </p:nvSpPr>
        <p:spPr bwMode="auto">
          <a:xfrm>
            <a:off x="642938" y="4500563"/>
            <a:ext cx="457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1. 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20" y="1643051"/>
          <a:ext cx="8572560" cy="4643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0"/>
              </a:tblGrid>
              <a:tr h="8966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ysClr val="windowText" lastClr="000000"/>
                          </a:solidFill>
                        </a:rPr>
                        <a:t>Критерии</a:t>
                      </a:r>
                      <a:r>
                        <a:rPr lang="ru-RU" sz="2000" baseline="0" dirty="0" smtClean="0">
                          <a:solidFill>
                            <a:sysClr val="windowText" lastClr="000000"/>
                          </a:solidFill>
                        </a:rPr>
                        <a:t>  отбора заявок на получение субсидии из федерального бюджета по программе энергосбережения:</a:t>
                      </a:r>
                      <a:endParaRPr lang="ru-RU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467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444500" algn="l"/>
                        </a:tabLst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наличие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софинансирования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проекта (мероприятия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в приоритетном  порядке 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 внебюджетных источников;</a:t>
                      </a:r>
                      <a:endParaRPr lang="ru-RU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30000"/>
                        </a:lnSpc>
                        <a:buFont typeface="Wingdings" pitchFamily="2" charset="2"/>
                        <a:buChar char="ü"/>
                        <a:tabLst>
                          <a:tab pos="444500" algn="l"/>
                        </a:tabLs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реализация мероприятий (проектов) в приоритетном порядке в бюджетном секторе и жилищно-коммунальном хозяйстве;</a:t>
                      </a:r>
                    </a:p>
                    <a:p>
                      <a:pPr>
                        <a:lnSpc>
                          <a:spcPct val="130000"/>
                        </a:lnSpc>
                        <a:buFont typeface="Wingdings" pitchFamily="2" charset="2"/>
                        <a:buChar char="ü"/>
                        <a:tabLst>
                          <a:tab pos="444500" algn="l"/>
                        </a:tabLs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реализация мероприятий (проектов) в области энергосбережения с применением наилучших доступных технологий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444500" algn="l"/>
                        </a:tabLst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своевременное предоставление отчетов в  региональную информационную систему РИС «Энергоэффективность».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444500" algn="l"/>
                        </a:tabLst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наличие технико-экономического обоснования по проектам (мероприятиям) в области энергосбережения;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939784"/>
          </a:xfrm>
        </p:spPr>
        <p:txBody>
          <a:bodyPr/>
          <a:lstStyle/>
          <a:p>
            <a:r>
              <a:rPr lang="ru-RU" sz="2400" dirty="0" smtClean="0"/>
              <a:t>Направления использования субсидий в рамках реализации мероприятий в области энергосбережения и повышения </a:t>
            </a:r>
            <a:r>
              <a:rPr lang="ru-RU" sz="2400" dirty="0" smtClean="0"/>
              <a:t>энергоэффективности </a:t>
            </a:r>
            <a:r>
              <a:rPr lang="ru-RU" sz="2400" dirty="0" smtClean="0"/>
              <a:t>в </a:t>
            </a:r>
            <a:r>
              <a:rPr lang="ru-RU" sz="2400" dirty="0" smtClean="0"/>
              <a:t>2014 - 2015 годах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928802"/>
            <a:ext cx="5715040" cy="2643206"/>
          </a:xfrm>
        </p:spPr>
        <p:txBody>
          <a:bodyPr/>
          <a:lstStyle/>
          <a:p>
            <a:pPr marL="266700" indent="-266700" algn="just">
              <a:buNone/>
            </a:pPr>
            <a:r>
              <a:rPr lang="ru-RU" sz="1600" b="1" dirty="0" smtClean="0"/>
              <a:t>1)   </a:t>
            </a:r>
            <a:r>
              <a:rPr lang="ru-RU" sz="1600" dirty="0" smtClean="0"/>
              <a:t>на </a:t>
            </a:r>
            <a:r>
              <a:rPr lang="ru-RU" sz="1600" b="1" dirty="0" smtClean="0"/>
              <a:t>приобретение оборудования</a:t>
            </a:r>
            <a:r>
              <a:rPr lang="ru-RU" sz="1600" dirty="0" smtClean="0"/>
              <a:t>, приобретенного в рамках реализации мероприятий (проектов) в области энергосбережения;</a:t>
            </a:r>
          </a:p>
          <a:p>
            <a:pPr marL="266700" indent="-266700" algn="just">
              <a:buNone/>
            </a:pPr>
            <a:r>
              <a:rPr lang="ru-RU" sz="1600" b="1" dirty="0" smtClean="0"/>
              <a:t>2)   </a:t>
            </a:r>
            <a:r>
              <a:rPr lang="ru-RU" sz="1600" dirty="0" smtClean="0"/>
              <a:t>на уплату </a:t>
            </a:r>
            <a:r>
              <a:rPr lang="ru-RU" sz="1600" b="1" dirty="0" smtClean="0"/>
              <a:t>процентов по кредитам </a:t>
            </a:r>
            <a:r>
              <a:rPr lang="ru-RU" sz="1600" dirty="0" smtClean="0"/>
              <a:t>(займам), полученным в кредитных организациях с целью реализации мероприятий (проектов) в области энергосбережения;</a:t>
            </a:r>
          </a:p>
          <a:p>
            <a:pPr marL="266700" indent="-266700" algn="just">
              <a:buNone/>
            </a:pPr>
            <a:r>
              <a:rPr lang="ru-RU" sz="1600" b="1" dirty="0" smtClean="0"/>
              <a:t>3) </a:t>
            </a:r>
            <a:r>
              <a:rPr lang="ru-RU" sz="1600" dirty="0" smtClean="0"/>
              <a:t>на уплату </a:t>
            </a:r>
            <a:r>
              <a:rPr lang="ru-RU" sz="1600" b="1" dirty="0" smtClean="0"/>
              <a:t>лизинговых платежей </a:t>
            </a:r>
            <a:r>
              <a:rPr lang="ru-RU" sz="1600" dirty="0" smtClean="0"/>
              <a:t>на приобретение оборудования, приобретенного по договору лизинга в рамках реализации мероприятий (проектов) в области энергосбережения;</a:t>
            </a:r>
          </a:p>
          <a:p>
            <a:pPr marL="361950" indent="-361950">
              <a:buNone/>
            </a:pPr>
            <a:endParaRPr lang="ru-RU" sz="1600" dirty="0" smtClean="0"/>
          </a:p>
          <a:p>
            <a:pPr marL="361950" indent="-361950">
              <a:buNone/>
            </a:pPr>
            <a:endParaRPr lang="ru-RU" sz="1600" dirty="0" smtClean="0"/>
          </a:p>
          <a:p>
            <a:pPr marL="361950" indent="-361950">
              <a:buFont typeface="+mj-lt"/>
              <a:buAutoNum type="arabicParenR"/>
            </a:pPr>
            <a:endParaRPr lang="ru-RU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929322" y="1500174"/>
            <a:ext cx="292895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j-lt"/>
              </a:rPr>
              <a:t>Размеры субсидирования:</a:t>
            </a:r>
            <a:endParaRPr lang="ru-RU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00760" y="1928802"/>
            <a:ext cx="28575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n-lt"/>
              </a:rPr>
              <a:t>не более </a:t>
            </a:r>
            <a:r>
              <a:rPr lang="ru-RU" sz="2000" b="1" dirty="0" smtClean="0">
                <a:latin typeface="+mn-lt"/>
              </a:rPr>
              <a:t>30</a:t>
            </a:r>
            <a:r>
              <a:rPr lang="ru-RU" b="1" dirty="0" smtClean="0">
                <a:latin typeface="+mn-lt"/>
              </a:rPr>
              <a:t>% </a:t>
            </a:r>
            <a:r>
              <a:rPr lang="ru-RU" dirty="0" smtClean="0">
                <a:latin typeface="+mn-lt"/>
              </a:rPr>
              <a:t>стоимости оборудования</a:t>
            </a:r>
            <a:endParaRPr lang="ru-RU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0760" y="2786058"/>
            <a:ext cx="28575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n-lt"/>
              </a:rPr>
              <a:t>не более </a:t>
            </a:r>
            <a:r>
              <a:rPr lang="ru-RU" sz="2000" b="1" dirty="0" smtClean="0">
                <a:latin typeface="+mn-lt"/>
              </a:rPr>
              <a:t>30</a:t>
            </a:r>
            <a:r>
              <a:rPr lang="ru-RU" b="1" dirty="0" smtClean="0">
                <a:latin typeface="+mn-lt"/>
              </a:rPr>
              <a:t>% </a:t>
            </a:r>
            <a:r>
              <a:rPr lang="ru-RU" dirty="0" smtClean="0">
                <a:latin typeface="+mn-lt"/>
              </a:rPr>
              <a:t>от суммы основного долга</a:t>
            </a:r>
            <a:endParaRPr lang="ru-RU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9322" y="3643314"/>
            <a:ext cx="28575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n-lt"/>
              </a:rPr>
              <a:t>не более </a:t>
            </a:r>
            <a:r>
              <a:rPr lang="ru-RU" sz="2000" b="1" dirty="0" smtClean="0">
                <a:latin typeface="+mn-lt"/>
              </a:rPr>
              <a:t>30</a:t>
            </a:r>
            <a:r>
              <a:rPr lang="ru-RU" b="1" dirty="0" smtClean="0">
                <a:latin typeface="+mn-lt"/>
              </a:rPr>
              <a:t>% </a:t>
            </a:r>
            <a:r>
              <a:rPr lang="ru-RU" dirty="0" smtClean="0">
                <a:latin typeface="+mn-lt"/>
              </a:rPr>
              <a:t>стоимости оборудования по лизингу</a:t>
            </a:r>
            <a:endParaRPr lang="ru-RU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00760" y="4857760"/>
            <a:ext cx="28575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n-lt"/>
              </a:rPr>
              <a:t>не более </a:t>
            </a:r>
            <a:r>
              <a:rPr lang="ru-RU" sz="2000" b="1" dirty="0" smtClean="0">
                <a:latin typeface="+mn-lt"/>
              </a:rPr>
              <a:t>20</a:t>
            </a:r>
            <a:r>
              <a:rPr lang="ru-RU" b="1" dirty="0" smtClean="0">
                <a:latin typeface="+mn-lt"/>
              </a:rPr>
              <a:t>% </a:t>
            </a:r>
            <a:r>
              <a:rPr lang="ru-RU" dirty="0" smtClean="0">
                <a:latin typeface="+mn-lt"/>
              </a:rPr>
              <a:t>от объема субсидии</a:t>
            </a:r>
            <a:endParaRPr lang="ru-RU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00760" y="5643578"/>
            <a:ext cx="28575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n-lt"/>
              </a:rPr>
              <a:t>не более </a:t>
            </a:r>
            <a:r>
              <a:rPr lang="ru-RU" sz="2000" b="1" dirty="0" smtClean="0">
                <a:latin typeface="+mn-lt"/>
              </a:rPr>
              <a:t>30</a:t>
            </a:r>
            <a:r>
              <a:rPr lang="ru-RU" b="1" dirty="0" smtClean="0">
                <a:latin typeface="+mn-lt"/>
              </a:rPr>
              <a:t>% </a:t>
            </a:r>
            <a:r>
              <a:rPr lang="ru-RU" dirty="0" smtClean="0">
                <a:latin typeface="+mn-lt"/>
              </a:rPr>
              <a:t>от объема субсидии</a:t>
            </a:r>
            <a:endParaRPr lang="ru-RU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1500174"/>
            <a:ext cx="4071966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prstClr val="black"/>
                </a:solidFill>
                <a:latin typeface="+mj-lt"/>
                <a:cs typeface="+mn-cs"/>
              </a:rPr>
              <a:t>1 группа: </a:t>
            </a:r>
            <a:r>
              <a:rPr lang="ru-RU" dirty="0" smtClean="0">
                <a:solidFill>
                  <a:prstClr val="black"/>
                </a:solidFill>
                <a:latin typeface="+mj-lt"/>
                <a:cs typeface="+mn-cs"/>
              </a:rPr>
              <a:t>возмещение части затрат:</a:t>
            </a:r>
            <a:endParaRPr lang="ru-RU" sz="20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4500570"/>
            <a:ext cx="342902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prstClr val="black"/>
                </a:solidFill>
                <a:latin typeface="Calibri"/>
                <a:cs typeface="+mn-cs"/>
              </a:rPr>
              <a:t>2 группа: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85720" y="4857760"/>
            <a:ext cx="56436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/>
            <a:r>
              <a:rPr lang="ru-RU" sz="1600" b="1" dirty="0" smtClean="0">
                <a:latin typeface="+mn-lt"/>
              </a:rPr>
              <a:t>4) разработка проектно-сметной документации </a:t>
            </a:r>
            <a:r>
              <a:rPr lang="ru-RU" sz="1600" dirty="0" smtClean="0">
                <a:latin typeface="+mn-lt"/>
              </a:rPr>
              <a:t>с целью реализации мероприятий (проектов) в области энергосбережения, </a:t>
            </a:r>
            <a:r>
              <a:rPr lang="ru-RU" sz="1600" b="1" dirty="0" smtClean="0">
                <a:latin typeface="+mn-lt"/>
              </a:rPr>
              <a:t>схем теплоснабжения</a:t>
            </a:r>
            <a:r>
              <a:rPr lang="ru-RU" sz="1600" dirty="0" smtClean="0">
                <a:latin typeface="+mn-lt"/>
              </a:rPr>
              <a:t>;</a:t>
            </a:r>
          </a:p>
          <a:p>
            <a:pPr marL="266700" indent="-266700" algn="just"/>
            <a:r>
              <a:rPr lang="ru-RU" sz="1600" b="1" dirty="0" smtClean="0">
                <a:latin typeface="+mn-lt"/>
              </a:rPr>
              <a:t>5) </a:t>
            </a:r>
            <a:r>
              <a:rPr lang="ru-RU" sz="1600" b="1" dirty="0" smtClean="0">
                <a:latin typeface="+mn-lt"/>
              </a:rPr>
              <a:t>уплата </a:t>
            </a:r>
            <a:r>
              <a:rPr lang="ru-RU" sz="1600" b="1" dirty="0" smtClean="0">
                <a:latin typeface="+mn-lt"/>
              </a:rPr>
              <a:t>процентов по кредитам </a:t>
            </a:r>
            <a:r>
              <a:rPr lang="ru-RU" sz="1600" dirty="0" smtClean="0">
                <a:latin typeface="+mn-lt"/>
              </a:rPr>
              <a:t>(займам), полученным субъектом РФ в кредитных организациях с целью реализации мероприятий (проектов) в области энергосбережения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285750" y="188913"/>
            <a:ext cx="8429625" cy="1143000"/>
          </a:xfrm>
        </p:spPr>
        <p:txBody>
          <a:bodyPr/>
          <a:lstStyle/>
          <a:p>
            <a:r>
              <a:rPr lang="ru-RU" sz="2400" smtClean="0"/>
              <a:t>Международный симпозиум «Энергоресурсоэффективность и энергосбережение» и специализированная выставка </a:t>
            </a:r>
            <a:br>
              <a:rPr lang="ru-RU" sz="2400" smtClean="0"/>
            </a:br>
            <a:r>
              <a:rPr lang="ru-RU" sz="2400" smtClean="0"/>
              <a:t>«Энергетика. Ресурсосбережение»</a:t>
            </a:r>
          </a:p>
        </p:txBody>
      </p:sp>
      <p:pic>
        <p:nvPicPr>
          <p:cNvPr id="22531" name="Picture 89" descr="C:\Users\KatkovaEI\Desktop\Pictures\Выставка20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3214688"/>
            <a:ext cx="2879725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90" descr="C:\Users\KatkovaEI\Desktop\Pictures\Симпозиум 20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4286250"/>
            <a:ext cx="2879725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Прямоугольник 6"/>
          <p:cNvSpPr>
            <a:spLocks noChangeArrowheads="1"/>
          </p:cNvSpPr>
          <p:nvPr/>
        </p:nvSpPr>
        <p:spPr bwMode="auto">
          <a:xfrm>
            <a:off x="285750" y="1412875"/>
            <a:ext cx="8572500" cy="13239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600" b="1" dirty="0">
                <a:latin typeface="+mn-lt"/>
                <a:cs typeface="Arial" charset="0"/>
              </a:rPr>
              <a:t>С 18 по 20 марта 2014 года </a:t>
            </a:r>
            <a:r>
              <a:rPr lang="ru-RU" sz="1600" dirty="0">
                <a:latin typeface="+mn-lt"/>
                <a:cs typeface="Arial" charset="0"/>
              </a:rPr>
              <a:t>на территории Выставочного центра «Казанская ярмарка» пройдут </a:t>
            </a:r>
            <a:r>
              <a:rPr lang="en-US" sz="1600" dirty="0">
                <a:latin typeface="+mn-lt"/>
                <a:cs typeface="Arial" charset="0"/>
              </a:rPr>
              <a:t>XIV</a:t>
            </a:r>
            <a:r>
              <a:rPr lang="ru-RU" sz="1600" dirty="0">
                <a:latin typeface="+mn-lt"/>
                <a:cs typeface="Arial" charset="0"/>
              </a:rPr>
              <a:t> Международного симпозиума «</a:t>
            </a:r>
            <a:r>
              <a:rPr lang="ru-RU" sz="1600" dirty="0" err="1">
                <a:latin typeface="+mn-lt"/>
                <a:cs typeface="Arial" charset="0"/>
              </a:rPr>
              <a:t>Энергоресурсоэффективность</a:t>
            </a:r>
            <a:r>
              <a:rPr lang="ru-RU" sz="1600" dirty="0">
                <a:latin typeface="+mn-lt"/>
                <a:cs typeface="Arial" charset="0"/>
              </a:rPr>
              <a:t> и энергосбережение» и </a:t>
            </a:r>
            <a:r>
              <a:rPr lang="en-US" sz="1600" dirty="0">
                <a:latin typeface="+mn-lt"/>
                <a:cs typeface="Arial" charset="0"/>
              </a:rPr>
              <a:t>XV</a:t>
            </a:r>
            <a:r>
              <a:rPr lang="ru-RU" sz="1600" dirty="0">
                <a:latin typeface="+mn-lt"/>
                <a:cs typeface="Arial" charset="0"/>
              </a:rPr>
              <a:t> Международная специализированной выставки «Энергетика. Ресурсосбережение», которые заслуженно признаны международной площадкой обмена опытом и знаниями в области энергосбережения и энергоэффективности</a:t>
            </a:r>
          </a:p>
        </p:txBody>
      </p:sp>
      <p:sp>
        <p:nvSpPr>
          <p:cNvPr id="4103" name="Прямоугольник 7"/>
          <p:cNvSpPr>
            <a:spLocks noChangeArrowheads="1"/>
          </p:cNvSpPr>
          <p:nvPr/>
        </p:nvSpPr>
        <p:spPr bwMode="auto">
          <a:xfrm>
            <a:off x="3429000" y="2786063"/>
            <a:ext cx="5357813" cy="157003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latin typeface="+mn-lt"/>
                <a:cs typeface="Arial" charset="0"/>
              </a:rPr>
              <a:t>Организаторы: </a:t>
            </a:r>
          </a:p>
          <a:p>
            <a:pPr>
              <a:defRPr/>
            </a:pPr>
            <a:r>
              <a:rPr lang="ru-RU" sz="1600" dirty="0">
                <a:latin typeface="+mn-lt"/>
                <a:cs typeface="Arial" charset="0"/>
              </a:rPr>
              <a:t>Министерство промышленности и торговли РТ, </a:t>
            </a:r>
          </a:p>
          <a:p>
            <a:pPr>
              <a:defRPr/>
            </a:pPr>
            <a:r>
              <a:rPr lang="ru-RU" sz="1600" dirty="0">
                <a:latin typeface="+mn-lt"/>
                <a:cs typeface="Arial" charset="0"/>
              </a:rPr>
              <a:t>исполнительный комитет г. Казани, </a:t>
            </a:r>
          </a:p>
          <a:p>
            <a:pPr>
              <a:defRPr/>
            </a:pPr>
            <a:r>
              <a:rPr lang="ru-RU" sz="1600" dirty="0">
                <a:latin typeface="+mn-lt"/>
                <a:cs typeface="Arial" charset="0"/>
              </a:rPr>
              <a:t>ГАУ «Центр энергосберегающих технологий РТ при КМ РТ», </a:t>
            </a:r>
          </a:p>
          <a:p>
            <a:pPr>
              <a:defRPr/>
            </a:pPr>
            <a:r>
              <a:rPr lang="ru-RU" sz="1600" dirty="0">
                <a:latin typeface="+mn-lt"/>
                <a:cs typeface="Arial" charset="0"/>
              </a:rPr>
              <a:t>ОАО «Казанская ярмарка», при поддержке Президента и Правительства РТ.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29000" y="4357688"/>
            <a:ext cx="5357813" cy="20621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latin typeface="+mn-lt"/>
                <a:cs typeface="Arial" charset="0"/>
              </a:rPr>
              <a:t>Цели мероприятий:</a:t>
            </a:r>
            <a:endParaRPr lang="ru-RU" sz="1600" dirty="0">
              <a:latin typeface="+mn-lt"/>
              <a:cs typeface="Arial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1600" dirty="0">
                <a:latin typeface="+mn-lt"/>
                <a:cs typeface="Arial" charset="0"/>
              </a:rPr>
              <a:t>продвижение энергоэффективных и энергосберегающих технологий и оборудования;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1600" dirty="0">
                <a:latin typeface="+mn-lt"/>
                <a:cs typeface="Arial" charset="0"/>
              </a:rPr>
              <a:t>расширение и укрепление межрегионального и международного сотрудничества;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1600" dirty="0">
                <a:latin typeface="+mn-lt"/>
                <a:cs typeface="Arial" charset="0"/>
              </a:rPr>
              <a:t>обмен опытом с отечественными и зарубежными специалистами и производителями в области энергосбережения и энергоэффективности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12475</TotalTime>
  <Words>973</Words>
  <Application>Microsoft Office PowerPoint</Application>
  <PresentationFormat>Экран (4:3)</PresentationFormat>
  <Paragraphs>103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Министерство промышленности и торговли Республики Татарстан</vt:lpstr>
      <vt:lpstr>Основы формирования государственной политики в области энергосбережения и энергоэффективности</vt:lpstr>
      <vt:lpstr>Государственная программа Республики Татарстан в области энергосбережения и повышения энергетической эффективности на 2014 – 2020 годы</vt:lpstr>
      <vt:lpstr>Основные задачи республиканской программы энергосбережения</vt:lpstr>
      <vt:lpstr>Целевые показатели реализации республиканской программы в области энергосбережения и повышения энергоэффективности</vt:lpstr>
      <vt:lpstr>Перечень программных мероприятий в области энергосбережения, реализованных за счет средств федеральной субсидии в 2011-2013гг.</vt:lpstr>
      <vt:lpstr>Подход к формированию заявок по программе энергосбережения на 2014 - 2015 гг.</vt:lpstr>
      <vt:lpstr>Направления использования субсидий в рамках реализации мероприятий в области энергосбережения и повышения энергоэффективности в 2014 - 2015 годах</vt:lpstr>
      <vt:lpstr>Международный симпозиум «Энергоресурсоэффективность и энергосбережение» и специализированная выставка  «Энергетика. Ресурсосбережение»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Minister  of  Industry  and  Trade</dc:title>
  <dc:creator>Легасова</dc:creator>
  <cp:lastModifiedBy>BakaevMR</cp:lastModifiedBy>
  <cp:revision>3106</cp:revision>
  <cp:lastPrinted>2013-09-07T09:24:00Z</cp:lastPrinted>
  <dcterms:created xsi:type="dcterms:W3CDTF">2011-04-22T14:23:29Z</dcterms:created>
  <dcterms:modified xsi:type="dcterms:W3CDTF">2014-02-18T14:21:50Z</dcterms:modified>
</cp:coreProperties>
</file>